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4" r:id="rId2"/>
  </p:sldMasterIdLst>
  <p:notesMasterIdLst>
    <p:notesMasterId r:id="rId10"/>
  </p:notesMasterIdLst>
  <p:sldIdLst>
    <p:sldId id="270" r:id="rId3"/>
    <p:sldId id="269" r:id="rId4"/>
    <p:sldId id="262" r:id="rId5"/>
    <p:sldId id="263" r:id="rId6"/>
    <p:sldId id="274" r:id="rId7"/>
    <p:sldId id="265" r:id="rId8"/>
    <p:sldId id="267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FF66CC"/>
    <a:srgbClr val="FF99FF"/>
    <a:srgbClr val="0066FF"/>
    <a:srgbClr val="FFCCFF"/>
    <a:srgbClr val="FFFFCC"/>
    <a:srgbClr val="FFCCCC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0065897-CD59-4DA4-AD67-D88BE233F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C9DF7-CE22-4435-92CE-1E36A1CEC41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5FBE5-5745-4FA2-904E-43C20E5542B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D6F25-A412-440D-9C69-7FAB06EDC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336A4-5CD1-4B3E-B1C9-FC2D13DF8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FD542-E21F-48D8-9E83-F9E0DF485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BD3A8-259F-4377-A8A9-061EFD9EB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D6241-27DA-4028-A2D4-684047985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3C279-6E2F-456F-B515-3AE7E574F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EE1B9-80E9-4A77-8134-4C2E1F928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9AF83-DA58-4F3B-8E5B-80DCBC0B8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62C3F-B0D9-4D81-8AA6-88522C8B6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1A92E-5A5D-4BA4-A6B4-F8D3D89AE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961A9-25E5-49A6-8FF3-3B454BBD0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E1438-6D4F-4963-83C6-FD2D23DEA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37CF2-982F-4641-A6B6-C6F87131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739EE-73F2-44AF-845A-8EA31BB52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AB7A5-FC0F-4A91-829B-EC68ACE83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8B969-163B-4FC6-9145-1A58A985F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228C9-8104-400F-BFCD-5B79874A6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F9B8C-E8C0-4A9E-91A2-CFD490755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96004-B910-4148-9364-46B01BBFA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8FC50-3185-4DFD-9B44-04A4D5BC4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FD06B-37B5-4B3E-BEAC-0745ADE1C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01DE-3C11-4F81-B996-5D9DE27DB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9B1C56A9-CBA3-467F-B05C-521ED8073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6679661-F63C-4FFF-833B-01A587399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99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balloon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362200"/>
            <a:ext cx="10795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balloon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2286000"/>
            <a:ext cx="10795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icture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057400"/>
            <a:ext cx="4267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Picture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1143000"/>
            <a:ext cx="14478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8" descr="Picture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1143000"/>
            <a:ext cx="1676400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Picture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304800"/>
            <a:ext cx="16002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0" descr="Picture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4953000"/>
            <a:ext cx="14478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1" descr="Picture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4724400"/>
            <a:ext cx="14478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2" descr="Picture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381000"/>
            <a:ext cx="16002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8534400" cy="609600"/>
          </a:xfrm>
        </p:spPr>
        <p:txBody>
          <a:bodyPr/>
          <a:lstStyle/>
          <a:p>
            <a:pPr algn="l" eaLnBrk="1" hangingPunct="1"/>
            <a:r>
              <a:rPr lang="en-US" sz="2400" smtClean="0">
                <a:solidFill>
                  <a:srgbClr val="0000FF"/>
                </a:solidFill>
              </a:rPr>
              <a:t>Viết phân số chỉ số sao </a:t>
            </a:r>
            <a:r>
              <a:rPr lang="vi-VN" sz="2400" smtClean="0">
                <a:solidFill>
                  <a:srgbClr val="0000FF"/>
                </a:solidFill>
              </a:rPr>
              <a:t>đư</a:t>
            </a:r>
            <a:r>
              <a:rPr lang="en-US" sz="2400" smtClean="0">
                <a:solidFill>
                  <a:srgbClr val="0000FF"/>
                </a:solidFill>
              </a:rPr>
              <a:t>ợc tô màu trong mỗi nhóm hình sau: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762000" y="3124200"/>
            <a:ext cx="838200" cy="609600"/>
          </a:xfrm>
          <a:prstGeom prst="star5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2667000" y="4038600"/>
            <a:ext cx="838200" cy="609600"/>
          </a:xfrm>
          <a:prstGeom prst="star5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2590800" y="5029200"/>
            <a:ext cx="838200" cy="609600"/>
          </a:xfrm>
          <a:prstGeom prst="star5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990600" y="5029200"/>
            <a:ext cx="838200" cy="6096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7086600" y="5029200"/>
            <a:ext cx="838200" cy="609600"/>
          </a:xfrm>
          <a:prstGeom prst="star5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1905000" y="3124200"/>
            <a:ext cx="838200" cy="6096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1143000" y="4038600"/>
            <a:ext cx="838200" cy="6096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3124200" y="3124200"/>
            <a:ext cx="838200" cy="6096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5715000" y="5105400"/>
            <a:ext cx="838200" cy="6096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5486400" y="4038600"/>
            <a:ext cx="838200" cy="609600"/>
          </a:xfrm>
          <a:prstGeom prst="star5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7" name="AutoShape 13"/>
          <p:cNvSpPr>
            <a:spLocks noChangeArrowheads="1"/>
          </p:cNvSpPr>
          <p:nvPr/>
        </p:nvSpPr>
        <p:spPr bwMode="auto">
          <a:xfrm>
            <a:off x="7315200" y="4038600"/>
            <a:ext cx="838200" cy="609600"/>
          </a:xfrm>
          <a:prstGeom prst="star5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8" name="AutoShape 14"/>
          <p:cNvSpPr>
            <a:spLocks noChangeArrowheads="1"/>
          </p:cNvSpPr>
          <p:nvPr/>
        </p:nvSpPr>
        <p:spPr bwMode="auto">
          <a:xfrm>
            <a:off x="5334000" y="3200400"/>
            <a:ext cx="838200" cy="6096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6400800" y="3200400"/>
            <a:ext cx="838200" cy="609600"/>
          </a:xfrm>
          <a:prstGeom prst="star5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60" name="AutoShape 16"/>
          <p:cNvSpPr>
            <a:spLocks noChangeArrowheads="1"/>
          </p:cNvSpPr>
          <p:nvPr/>
        </p:nvSpPr>
        <p:spPr bwMode="auto">
          <a:xfrm>
            <a:off x="7620000" y="3200400"/>
            <a:ext cx="838200" cy="6096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572000" y="2286000"/>
            <a:ext cx="0" cy="3505200"/>
          </a:xfrm>
          <a:prstGeom prst="line">
            <a:avLst/>
          </a:prstGeom>
          <a:noFill/>
          <a:ln w="9525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752600" y="5873750"/>
            <a:ext cx="457200" cy="679450"/>
            <a:chOff x="1728" y="2448"/>
            <a:chExt cx="288" cy="428"/>
          </a:xfrm>
        </p:grpSpPr>
        <p:sp>
          <p:nvSpPr>
            <p:cNvPr id="5147" name="Text Box 19"/>
            <p:cNvSpPr txBox="1">
              <a:spLocks noChangeArrowheads="1"/>
            </p:cNvSpPr>
            <p:nvPr/>
          </p:nvSpPr>
          <p:spPr bwMode="auto">
            <a:xfrm>
              <a:off x="1776" y="24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80008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148" name="Line 20"/>
            <p:cNvSpPr>
              <a:spLocks noChangeShapeType="1"/>
            </p:cNvSpPr>
            <p:nvPr/>
          </p:nvSpPr>
          <p:spPr bwMode="auto">
            <a:xfrm>
              <a:off x="1728" y="266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Text Box 21"/>
            <p:cNvSpPr txBox="1">
              <a:spLocks noChangeArrowheads="1"/>
            </p:cNvSpPr>
            <p:nvPr/>
          </p:nvSpPr>
          <p:spPr bwMode="auto">
            <a:xfrm>
              <a:off x="1776" y="264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800080"/>
                  </a:solidFill>
                  <a:latin typeface="Arial" charset="0"/>
                </a:rPr>
                <a:t>7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6477000" y="5867400"/>
            <a:ext cx="457200" cy="679450"/>
            <a:chOff x="1728" y="2448"/>
            <a:chExt cx="288" cy="428"/>
          </a:xfrm>
        </p:grpSpPr>
        <p:sp>
          <p:nvSpPr>
            <p:cNvPr id="5144" name="Text Box 23"/>
            <p:cNvSpPr txBox="1">
              <a:spLocks noChangeArrowheads="1"/>
            </p:cNvSpPr>
            <p:nvPr/>
          </p:nvSpPr>
          <p:spPr bwMode="auto">
            <a:xfrm>
              <a:off x="1776" y="24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5145" name="Line 24"/>
            <p:cNvSpPr>
              <a:spLocks noChangeShapeType="1"/>
            </p:cNvSpPr>
            <p:nvPr/>
          </p:nvSpPr>
          <p:spPr bwMode="auto">
            <a:xfrm>
              <a:off x="1728" y="266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Text Box 25"/>
            <p:cNvSpPr txBox="1">
              <a:spLocks noChangeArrowheads="1"/>
            </p:cNvSpPr>
            <p:nvPr/>
          </p:nvSpPr>
          <p:spPr bwMode="auto">
            <a:xfrm>
              <a:off x="1776" y="264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7</a:t>
              </a:r>
            </a:p>
          </p:txBody>
        </p:sp>
      </p:grpSp>
      <p:sp>
        <p:nvSpPr>
          <p:cNvPr id="31770" name="AutoShape 26"/>
          <p:cNvSpPr>
            <a:spLocks noChangeArrowheads="1"/>
          </p:cNvSpPr>
          <p:nvPr/>
        </p:nvSpPr>
        <p:spPr bwMode="auto">
          <a:xfrm>
            <a:off x="685800" y="990600"/>
            <a:ext cx="7239000" cy="7620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1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solidFill>
                  <a:srgbClr val="0000CC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5141" name="Text Box 27"/>
          <p:cNvSpPr txBox="1">
            <a:spLocks noChangeArrowheads="1"/>
          </p:cNvSpPr>
          <p:nvPr/>
        </p:nvSpPr>
        <p:spPr bwMode="auto">
          <a:xfrm>
            <a:off x="1371600" y="21336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Arial" charset="0"/>
              </a:rPr>
              <a:t>Nhóm 1</a:t>
            </a:r>
          </a:p>
        </p:txBody>
      </p:sp>
      <p:sp>
        <p:nvSpPr>
          <p:cNvPr id="5142" name="Rectangle 28"/>
          <p:cNvSpPr>
            <a:spLocks noChangeArrowheads="1"/>
          </p:cNvSpPr>
          <p:nvPr/>
        </p:nvSpPr>
        <p:spPr bwMode="auto">
          <a:xfrm>
            <a:off x="5867400" y="2084388"/>
            <a:ext cx="1444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Arial" charset="0"/>
              </a:rPr>
              <a:t>Nhóm 2</a:t>
            </a:r>
          </a:p>
        </p:txBody>
      </p:sp>
      <p:sp>
        <p:nvSpPr>
          <p:cNvPr id="5143" name="Text Box 30"/>
          <p:cNvSpPr txBox="1">
            <a:spLocks noChangeArrowheads="1"/>
          </p:cNvSpPr>
          <p:nvPr/>
        </p:nvSpPr>
        <p:spPr bwMode="auto">
          <a:xfrm>
            <a:off x="3429000" y="533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Toán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61" grpId="0" animBg="1"/>
      <p:bldP spid="3177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33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96000" y="1752600"/>
            <a:ext cx="99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572000" y="24384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324600" y="24384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267200" y="17526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181600" y="20574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và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0" y="20574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V</a:t>
            </a:r>
            <a:r>
              <a:rPr lang="en-US" sz="2400">
                <a:solidFill>
                  <a:srgbClr val="000000"/>
                </a:solidFill>
              </a:rPr>
              <a:t>í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 dụ</a:t>
            </a:r>
            <a:r>
              <a:rPr lang="en-US" sz="2400">
                <a:latin typeface="Arial" charset="0"/>
              </a:rPr>
              <a:t>:</a:t>
            </a:r>
            <a:r>
              <a:rPr lang="en-US" sz="1400">
                <a:latin typeface="Arial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So sánh phân số 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762000" y="4267200"/>
            <a:ext cx="5029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-76200" y="41910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Arial" charset="0"/>
              </a:rPr>
              <a:t>A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5257800" y="42672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Arial" charset="0"/>
              </a:rPr>
              <a:t>B</a:t>
            </a: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791200" y="41910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743200" y="41910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1752600" y="41910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762000" y="41910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4800600" y="41910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3733800" y="41910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2209800" y="43434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FFFF66"/>
                </a:solidFill>
                <a:latin typeface="Arial" charset="0"/>
              </a:rPr>
              <a:t>C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3124200" y="42672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Arial" charset="0"/>
              </a:rPr>
              <a:t>D</a:t>
            </a:r>
          </a:p>
        </p:txBody>
      </p:sp>
      <p:sp>
        <p:nvSpPr>
          <p:cNvPr id="20509" name="AutoShape 29"/>
          <p:cNvSpPr>
            <a:spLocks/>
          </p:cNvSpPr>
          <p:nvPr/>
        </p:nvSpPr>
        <p:spPr bwMode="auto">
          <a:xfrm rot="16200000" flipV="1">
            <a:off x="2057400" y="2438400"/>
            <a:ext cx="381000" cy="2971800"/>
          </a:xfrm>
          <a:prstGeom prst="rightBrace">
            <a:avLst>
              <a:gd name="adj1" fmla="val 65000"/>
              <a:gd name="adj2" fmla="val 49046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>
              <a:latin typeface="Arial" charset="0"/>
            </a:endParaRPr>
          </a:p>
        </p:txBody>
      </p:sp>
      <p:sp>
        <p:nvSpPr>
          <p:cNvPr id="20510" name="AutoShape 30"/>
          <p:cNvSpPr>
            <a:spLocks/>
          </p:cNvSpPr>
          <p:nvPr/>
        </p:nvSpPr>
        <p:spPr bwMode="auto">
          <a:xfrm rot="5400000">
            <a:off x="1562100" y="3619500"/>
            <a:ext cx="381000" cy="1981200"/>
          </a:xfrm>
          <a:prstGeom prst="rightBrace">
            <a:avLst>
              <a:gd name="adj1" fmla="val 58524"/>
              <a:gd name="adj2" fmla="val 49046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>
              <a:latin typeface="Arial" charset="0"/>
            </a:endParaRP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1600200" y="4648200"/>
            <a:ext cx="556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Từ hình vẽ trên ta thấy: 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1752600" y="2728913"/>
            <a:ext cx="990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 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1981200" y="32766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1219200" y="4710113"/>
            <a:ext cx="990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 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1447800" y="52578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5029200" y="5257800"/>
            <a:ext cx="99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3200400" y="52578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4114800" y="55626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&lt;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6553200" y="5241925"/>
            <a:ext cx="99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7848600" y="52578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7239000" y="55626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&gt;</a:t>
            </a:r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3505200" y="59436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>
            <a:off x="5181600" y="59436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4" name="Line 44"/>
          <p:cNvSpPr>
            <a:spLocks noChangeShapeType="1"/>
          </p:cNvSpPr>
          <p:nvPr/>
        </p:nvSpPr>
        <p:spPr bwMode="auto">
          <a:xfrm>
            <a:off x="6705600" y="59436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Line 45"/>
          <p:cNvSpPr>
            <a:spLocks noChangeShapeType="1"/>
          </p:cNvSpPr>
          <p:nvPr/>
        </p:nvSpPr>
        <p:spPr bwMode="auto">
          <a:xfrm>
            <a:off x="8229600" y="59436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8" name="Text Box 48"/>
          <p:cNvSpPr txBox="1">
            <a:spLocks noChangeArrowheads="1"/>
          </p:cNvSpPr>
          <p:nvPr/>
        </p:nvSpPr>
        <p:spPr bwMode="auto">
          <a:xfrm>
            <a:off x="6019800" y="44196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AC</a:t>
            </a:r>
            <a:r>
              <a:rPr lang="en-US" b="1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&lt;</a:t>
            </a:r>
            <a:r>
              <a:rPr lang="en-US" b="1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AD</a:t>
            </a:r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6019800" y="48768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AD</a:t>
            </a:r>
            <a:r>
              <a:rPr lang="en-US" b="1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&gt;</a:t>
            </a:r>
            <a:r>
              <a:rPr lang="en-US" b="1">
                <a:solidFill>
                  <a:srgbClr val="FFFF66"/>
                </a:solidFill>
                <a:latin typeface="Arial" charset="0"/>
              </a:rPr>
              <a:t>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AC</a:t>
            </a:r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2286000" y="5181600"/>
            <a:ext cx="571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- Phân số nào có tử số bé h</a:t>
            </a:r>
            <a:r>
              <a:rPr lang="vi-VN" b="1">
                <a:solidFill>
                  <a:srgbClr val="000000"/>
                </a:solidFill>
                <a:latin typeface="Arial" charset="0"/>
              </a:rPr>
              <a:t>ơ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n thì bé h</a:t>
            </a:r>
            <a:r>
              <a:rPr lang="vi-VN" b="1">
                <a:solidFill>
                  <a:srgbClr val="000000"/>
                </a:solidFill>
                <a:latin typeface="Arial" charset="0"/>
              </a:rPr>
              <a:t>ơ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n.</a:t>
            </a:r>
          </a:p>
        </p:txBody>
      </p:sp>
      <p:sp>
        <p:nvSpPr>
          <p:cNvPr id="20531" name="Text Box 51"/>
          <p:cNvSpPr txBox="1">
            <a:spLocks noChangeArrowheads="1"/>
          </p:cNvSpPr>
          <p:nvPr/>
        </p:nvSpPr>
        <p:spPr bwMode="auto">
          <a:xfrm>
            <a:off x="2286000" y="5715000"/>
            <a:ext cx="571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- Phân số nào có tử số lớn h</a:t>
            </a:r>
            <a:r>
              <a:rPr lang="vi-VN" b="1">
                <a:solidFill>
                  <a:srgbClr val="000000"/>
                </a:solidFill>
                <a:latin typeface="Arial" charset="0"/>
              </a:rPr>
              <a:t>ơ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n thì lớn h</a:t>
            </a:r>
            <a:r>
              <a:rPr lang="vi-VN" b="1">
                <a:solidFill>
                  <a:srgbClr val="000000"/>
                </a:solidFill>
                <a:latin typeface="Arial" charset="0"/>
              </a:rPr>
              <a:t>ơ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n.</a:t>
            </a:r>
          </a:p>
        </p:txBody>
      </p:sp>
      <p:sp>
        <p:nvSpPr>
          <p:cNvPr id="20532" name="Text Box 52"/>
          <p:cNvSpPr txBox="1">
            <a:spLocks noChangeArrowheads="1"/>
          </p:cNvSpPr>
          <p:nvPr/>
        </p:nvSpPr>
        <p:spPr bwMode="auto">
          <a:xfrm>
            <a:off x="2286000" y="6172200"/>
            <a:ext cx="678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- Nếu tử số bằng nhau thì hai phân số </a:t>
            </a:r>
            <a:r>
              <a:rPr lang="vi-VN" b="1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ó bằng nhau.</a:t>
            </a:r>
          </a:p>
        </p:txBody>
      </p:sp>
      <p:sp>
        <p:nvSpPr>
          <p:cNvPr id="6185" name="Text Box 55"/>
          <p:cNvSpPr txBox="1">
            <a:spLocks noChangeArrowheads="1"/>
          </p:cNvSpPr>
          <p:nvPr/>
        </p:nvSpPr>
        <p:spPr bwMode="auto">
          <a:xfrm>
            <a:off x="3352800" y="8382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0000"/>
                </a:solidFill>
                <a:latin typeface="Arial" charset="0"/>
              </a:rPr>
              <a:t>Toán</a:t>
            </a:r>
          </a:p>
        </p:txBody>
      </p:sp>
      <p:sp>
        <p:nvSpPr>
          <p:cNvPr id="6186" name="Text Box 57"/>
          <p:cNvSpPr txBox="1">
            <a:spLocks noChangeArrowheads="1"/>
          </p:cNvSpPr>
          <p:nvPr/>
        </p:nvSpPr>
        <p:spPr bwMode="auto">
          <a:xfrm>
            <a:off x="533400" y="1295400"/>
            <a:ext cx="769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     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So sánh hai phân số cùng mẫu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" decel="100000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" decel="100000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" decel="100000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" decel="100000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" decel="100000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decel="100000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" decel="100000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" decel="100000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" decel="100000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" decel="100000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" decel="100000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" decel="100000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00" decel="10000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" decel="10000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" decel="10000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00" decel="10000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" decel="100000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" decel="100000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00" decel="100000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00" decel="100000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200" decel="10000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00" decel="10000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00" decel="100000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00" decel="100000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" decel="100000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" decel="100000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 nodeType="clickPar">
                      <p:stCondLst>
                        <p:cond delay="indefinite"/>
                      </p:stCondLst>
                      <p:childTnLst>
                        <p:par>
                          <p:cTn id="2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1" dur="5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 animBg="1"/>
      <p:bldP spid="20488" grpId="0" animBg="1"/>
      <p:bldP spid="20489" grpId="0"/>
      <p:bldP spid="20490" grpId="0"/>
      <p:bldP spid="20491" grpId="0"/>
      <p:bldP spid="20492" grpId="0" animBg="1"/>
      <p:bldP spid="20493" grpId="0"/>
      <p:bldP spid="20494" grpId="0"/>
      <p:bldP spid="20495" grpId="0" animBg="1"/>
      <p:bldP spid="20496" grpId="0" animBg="1"/>
      <p:bldP spid="20498" grpId="0" animBg="1"/>
      <p:bldP spid="20499" grpId="0" animBg="1"/>
      <p:bldP spid="20500" grpId="0" animBg="1"/>
      <p:bldP spid="20501" grpId="0" animBg="1"/>
      <p:bldP spid="20502" grpId="0"/>
      <p:bldP spid="20503" grpId="0"/>
      <p:bldP spid="20509" grpId="0" animBg="1"/>
      <p:bldP spid="20510" grpId="0" animBg="1"/>
      <p:bldP spid="20511" grpId="0"/>
      <p:bldP spid="20511" grpId="1"/>
      <p:bldP spid="20512" grpId="0"/>
      <p:bldP spid="20513" grpId="0" animBg="1"/>
      <p:bldP spid="20514" grpId="0"/>
      <p:bldP spid="20515" grpId="0" animBg="1"/>
      <p:bldP spid="20516" grpId="0"/>
      <p:bldP spid="20516" grpId="1"/>
      <p:bldP spid="20517" grpId="0"/>
      <p:bldP spid="20517" grpId="1"/>
      <p:bldP spid="20518" grpId="0"/>
      <p:bldP spid="20518" grpId="1"/>
      <p:bldP spid="20519" grpId="0"/>
      <p:bldP spid="20519" grpId="1"/>
      <p:bldP spid="20520" grpId="0"/>
      <p:bldP spid="20520" grpId="1"/>
      <p:bldP spid="20521" grpId="0"/>
      <p:bldP spid="20521" grpId="1"/>
      <p:bldP spid="20522" grpId="0" animBg="1"/>
      <p:bldP spid="20522" grpId="1" animBg="1"/>
      <p:bldP spid="20523" grpId="0" animBg="1"/>
      <p:bldP spid="20523" grpId="1" animBg="1"/>
      <p:bldP spid="20524" grpId="0" animBg="1"/>
      <p:bldP spid="20524" grpId="1" animBg="1"/>
      <p:bldP spid="20525" grpId="0" animBg="1"/>
      <p:bldP spid="20525" grpId="1" animBg="1"/>
      <p:bldP spid="20528" grpId="0"/>
      <p:bldP spid="20528" grpId="1"/>
      <p:bldP spid="20529" grpId="0"/>
      <p:bldP spid="20529" grpId="1"/>
      <p:bldP spid="20530" grpId="0"/>
      <p:bldP spid="20531" grpId="0"/>
      <p:bldP spid="205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381000" y="21336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CC00FF"/>
                </a:solidFill>
                <a:latin typeface="Arial" charset="0"/>
              </a:rPr>
              <a:t>Bài tập 1.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514600" y="2895600"/>
            <a:ext cx="99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5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1066800" y="3581400"/>
            <a:ext cx="609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2743200" y="35814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85800" y="28956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600200" y="32766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và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590800" y="4572000"/>
            <a:ext cx="99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5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V="1">
            <a:off x="990600" y="5257800"/>
            <a:ext cx="762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2819400" y="52578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762000" y="45720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7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676400" y="4953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và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7086600" y="2971800"/>
            <a:ext cx="99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5486400" y="36576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7239000" y="36576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5181600" y="29718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6096000" y="3352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và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6934200" y="4419600"/>
            <a:ext cx="99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9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11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 flipV="1">
            <a:off x="5486400" y="51054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 flipV="1">
            <a:off x="7162800" y="51054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5105400" y="44196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 11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6019800" y="47244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và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0" y="32004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a)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4495800" y="32766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b)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4495800" y="4876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d)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0" y="4876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c)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1676400" y="3124200"/>
            <a:ext cx="1295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800">
                <a:solidFill>
                  <a:srgbClr val="0000FF"/>
                </a:solidFill>
                <a:latin typeface="Arial" charset="0"/>
              </a:rPr>
              <a:t>&lt;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6096000" y="3200400"/>
            <a:ext cx="1295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800">
                <a:solidFill>
                  <a:srgbClr val="0000FF"/>
                </a:solidFill>
                <a:latin typeface="Arial" charset="0"/>
              </a:rPr>
              <a:t>&gt;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1600200" y="4800600"/>
            <a:ext cx="1295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800">
                <a:solidFill>
                  <a:srgbClr val="0000FF"/>
                </a:solidFill>
                <a:latin typeface="Arial" charset="0"/>
              </a:rPr>
              <a:t>&gt;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6019800" y="4648200"/>
            <a:ext cx="1295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800">
                <a:solidFill>
                  <a:srgbClr val="0000FF"/>
                </a:solidFill>
                <a:latin typeface="Arial" charset="0"/>
              </a:rPr>
              <a:t>&lt;</a:t>
            </a:r>
          </a:p>
        </p:txBody>
      </p:sp>
      <p:sp>
        <p:nvSpPr>
          <p:cNvPr id="7199" name="Text Box 35"/>
          <p:cNvSpPr txBox="1">
            <a:spLocks noChangeArrowheads="1"/>
          </p:cNvSpPr>
          <p:nvPr/>
        </p:nvSpPr>
        <p:spPr bwMode="auto">
          <a:xfrm>
            <a:off x="2057400" y="2133600"/>
            <a:ext cx="3581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So sánh hai phân số: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7200" name="Text Box 37"/>
          <p:cNvSpPr txBox="1">
            <a:spLocks noChangeArrowheads="1"/>
          </p:cNvSpPr>
          <p:nvPr/>
        </p:nvSpPr>
        <p:spPr bwMode="auto">
          <a:xfrm>
            <a:off x="2971800" y="533400"/>
            <a:ext cx="365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folHlink"/>
                </a:solidFill>
                <a:latin typeface="Arial" charset="0"/>
              </a:rPr>
              <a:t>   </a:t>
            </a:r>
            <a:r>
              <a:rPr lang="en-US" sz="2800" b="1" u="sng">
                <a:solidFill>
                  <a:srgbClr val="000000"/>
                </a:solidFill>
                <a:latin typeface="Arial" charset="0"/>
              </a:rPr>
              <a:t>Toán</a:t>
            </a:r>
          </a:p>
        </p:txBody>
      </p:sp>
      <p:sp>
        <p:nvSpPr>
          <p:cNvPr id="7201" name="Text Box 38"/>
          <p:cNvSpPr txBox="1">
            <a:spLocks noChangeArrowheads="1"/>
          </p:cNvSpPr>
          <p:nvPr/>
        </p:nvSpPr>
        <p:spPr bwMode="auto">
          <a:xfrm>
            <a:off x="533400" y="1066800"/>
            <a:ext cx="769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     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So sánh hai phân số cùng mẫu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decel="100000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decel="100000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decel="100000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decel="100000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decel="100000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decel="100000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6" dur="20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9" dur="20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2" grpId="0" animBg="1"/>
      <p:bldP spid="21513" grpId="0" animBg="1"/>
      <p:bldP spid="21514" grpId="0"/>
      <p:bldP spid="21515" grpId="0"/>
      <p:bldP spid="21515" grpId="1"/>
      <p:bldP spid="21516" grpId="0"/>
      <p:bldP spid="21517" grpId="0" animBg="1"/>
      <p:bldP spid="21518" grpId="0" animBg="1"/>
      <p:bldP spid="21519" grpId="0"/>
      <p:bldP spid="21520" grpId="0"/>
      <p:bldP spid="21520" grpId="1"/>
      <p:bldP spid="21521" grpId="0"/>
      <p:bldP spid="21522" grpId="0" animBg="1"/>
      <p:bldP spid="21523" grpId="0" animBg="1"/>
      <p:bldP spid="21524" grpId="0"/>
      <p:bldP spid="21525" grpId="0"/>
      <p:bldP spid="21525" grpId="1"/>
      <p:bldP spid="21526" grpId="0"/>
      <p:bldP spid="21527" grpId="0" animBg="1"/>
      <p:bldP spid="21528" grpId="0" animBg="1"/>
      <p:bldP spid="21529" grpId="0"/>
      <p:bldP spid="21530" grpId="0"/>
      <p:bldP spid="21530" grpId="1"/>
      <p:bldP spid="21531" grpId="0"/>
      <p:bldP spid="21532" grpId="0"/>
      <p:bldP spid="21533" grpId="0"/>
      <p:bldP spid="21534" grpId="0"/>
      <p:bldP spid="21535" grpId="0"/>
      <p:bldP spid="21536" grpId="0"/>
      <p:bldP spid="21537" grpId="0"/>
      <p:bldP spid="215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33600" y="1219200"/>
            <a:ext cx="1371600" cy="679450"/>
            <a:chOff x="1344" y="1056"/>
            <a:chExt cx="864" cy="428"/>
          </a:xfrm>
        </p:grpSpPr>
        <p:grpSp>
          <p:nvGrpSpPr>
            <p:cNvPr id="8279" name="Group 3"/>
            <p:cNvGrpSpPr>
              <a:grpSpLocks/>
            </p:cNvGrpSpPr>
            <p:nvPr/>
          </p:nvGrpSpPr>
          <p:grpSpPr bwMode="auto">
            <a:xfrm>
              <a:off x="1344" y="1056"/>
              <a:ext cx="288" cy="428"/>
              <a:chOff x="1728" y="2448"/>
              <a:chExt cx="288" cy="428"/>
            </a:xfrm>
          </p:grpSpPr>
          <p:sp>
            <p:nvSpPr>
              <p:cNvPr id="8284" name="Text Box 4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8285" name="Line 5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6" name="Text Box 6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5</a:t>
                </a:r>
              </a:p>
            </p:txBody>
          </p:sp>
        </p:grpSp>
        <p:grpSp>
          <p:nvGrpSpPr>
            <p:cNvPr id="8280" name="Group 7"/>
            <p:cNvGrpSpPr>
              <a:grpSpLocks/>
            </p:cNvGrpSpPr>
            <p:nvPr/>
          </p:nvGrpSpPr>
          <p:grpSpPr bwMode="auto">
            <a:xfrm>
              <a:off x="1920" y="1056"/>
              <a:ext cx="288" cy="428"/>
              <a:chOff x="1728" y="2448"/>
              <a:chExt cx="288" cy="428"/>
            </a:xfrm>
          </p:grpSpPr>
          <p:sp>
            <p:nvSpPr>
              <p:cNvPr id="8281" name="Text Box 8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8282" name="Line 9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3" name="Text Box 10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5</a:t>
                </a:r>
              </a:p>
            </p:txBody>
          </p:sp>
        </p:grpSp>
      </p:grp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2590800" y="1371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E20000"/>
                </a:solidFill>
                <a:latin typeface="Arial" charset="0"/>
              </a:rPr>
              <a:t>&lt;</a:t>
            </a: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1676400" y="1828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solidFill>
                <a:srgbClr val="E20000"/>
              </a:solidFill>
              <a:latin typeface="Arial" charset="0"/>
            </a:endParaRP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657600" y="1066800"/>
            <a:ext cx="2286000" cy="831850"/>
            <a:chOff x="2304" y="960"/>
            <a:chExt cx="1440" cy="524"/>
          </a:xfrm>
        </p:grpSpPr>
        <p:sp>
          <p:nvSpPr>
            <p:cNvPr id="8273" name="Text Box 14"/>
            <p:cNvSpPr txBox="1">
              <a:spLocks noChangeArrowheads="1"/>
            </p:cNvSpPr>
            <p:nvPr/>
          </p:nvSpPr>
          <p:spPr bwMode="auto">
            <a:xfrm>
              <a:off x="2304" y="1152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E20000"/>
                  </a:solidFill>
                  <a:latin typeface="Arial" charset="0"/>
                </a:rPr>
                <a:t>mà</a:t>
              </a:r>
            </a:p>
          </p:txBody>
        </p:sp>
        <p:grpSp>
          <p:nvGrpSpPr>
            <p:cNvPr id="8274" name="Group 15"/>
            <p:cNvGrpSpPr>
              <a:grpSpLocks/>
            </p:cNvGrpSpPr>
            <p:nvPr/>
          </p:nvGrpSpPr>
          <p:grpSpPr bwMode="auto">
            <a:xfrm>
              <a:off x="2688" y="1056"/>
              <a:ext cx="288" cy="428"/>
              <a:chOff x="1728" y="2448"/>
              <a:chExt cx="288" cy="428"/>
            </a:xfrm>
          </p:grpSpPr>
          <p:sp>
            <p:nvSpPr>
              <p:cNvPr id="8276" name="Text Box 16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8277" name="Line 17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8" name="Text Box 18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5</a:t>
                </a:r>
              </a:p>
            </p:txBody>
          </p:sp>
        </p:grpSp>
        <p:sp>
          <p:nvSpPr>
            <p:cNvPr id="8275" name="Text Box 19"/>
            <p:cNvSpPr txBox="1">
              <a:spLocks noChangeArrowheads="1"/>
            </p:cNvSpPr>
            <p:nvPr/>
          </p:nvSpPr>
          <p:spPr bwMode="auto">
            <a:xfrm>
              <a:off x="3456" y="960"/>
              <a:ext cx="28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E20000"/>
                  </a:solidFill>
                  <a:latin typeface="Arial" charset="0"/>
                </a:rPr>
                <a:t>         </a:t>
              </a:r>
              <a:r>
                <a:rPr lang="en-US" sz="2400">
                  <a:solidFill>
                    <a:srgbClr val="E20000"/>
                  </a:solidFill>
                  <a:latin typeface="Arial" charset="0"/>
                </a:rPr>
                <a:t>1 </a:t>
              </a:r>
            </a:p>
          </p:txBody>
        </p:sp>
      </p:grp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7239000" y="131445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E20000"/>
                </a:solidFill>
                <a:latin typeface="Arial" charset="0"/>
              </a:rPr>
              <a:t>     </a:t>
            </a:r>
            <a:r>
              <a:rPr lang="en-US" sz="2400">
                <a:solidFill>
                  <a:srgbClr val="E20000"/>
                </a:solidFill>
                <a:latin typeface="Arial" charset="0"/>
              </a:rPr>
              <a:t>1 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609600" y="6096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  <a:latin typeface="Arial" charset="0"/>
              </a:rPr>
              <a:t>a/ Nhận xét: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914400" y="1905000"/>
            <a:ext cx="6096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E20000"/>
                </a:solidFill>
                <a:latin typeface="Arial" charset="0"/>
              </a:rPr>
              <a:t>Nếu tử số bé h</a:t>
            </a:r>
            <a:r>
              <a:rPr lang="vi-VN" sz="2400">
                <a:solidFill>
                  <a:srgbClr val="E20000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E20000"/>
                </a:solidFill>
                <a:latin typeface="Arial" charset="0"/>
              </a:rPr>
              <a:t>n mẫu số thì phân số bé h</a:t>
            </a:r>
            <a:r>
              <a:rPr lang="vi-VN" sz="2400">
                <a:solidFill>
                  <a:srgbClr val="E20000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E20000"/>
                </a:solidFill>
                <a:latin typeface="Arial" charset="0"/>
              </a:rPr>
              <a:t>n 1</a:t>
            </a:r>
          </a:p>
        </p:txBody>
      </p:sp>
      <p:sp>
        <p:nvSpPr>
          <p:cNvPr id="8201" name="Text Box 23"/>
          <p:cNvSpPr txBox="1">
            <a:spLocks noChangeArrowheads="1"/>
          </p:cNvSpPr>
          <p:nvPr/>
        </p:nvSpPr>
        <p:spPr bwMode="auto">
          <a:xfrm>
            <a:off x="304800" y="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E20000"/>
                </a:solidFill>
                <a:latin typeface="Arial" charset="0"/>
              </a:rPr>
              <a:t>Bài 2:</a:t>
            </a: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2286000" y="2362200"/>
            <a:ext cx="1371600" cy="679450"/>
            <a:chOff x="1440" y="1488"/>
            <a:chExt cx="864" cy="428"/>
          </a:xfrm>
        </p:grpSpPr>
        <p:grpSp>
          <p:nvGrpSpPr>
            <p:cNvPr id="8265" name="Group 25"/>
            <p:cNvGrpSpPr>
              <a:grpSpLocks/>
            </p:cNvGrpSpPr>
            <p:nvPr/>
          </p:nvGrpSpPr>
          <p:grpSpPr bwMode="auto">
            <a:xfrm>
              <a:off x="1440" y="1488"/>
              <a:ext cx="288" cy="428"/>
              <a:chOff x="1728" y="2448"/>
              <a:chExt cx="288" cy="428"/>
            </a:xfrm>
          </p:grpSpPr>
          <p:sp>
            <p:nvSpPr>
              <p:cNvPr id="8270" name="Text Box 26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8271" name="Line 27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2" name="Text Box 28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5</a:t>
                </a:r>
              </a:p>
            </p:txBody>
          </p:sp>
        </p:grpSp>
        <p:grpSp>
          <p:nvGrpSpPr>
            <p:cNvPr id="8266" name="Group 29"/>
            <p:cNvGrpSpPr>
              <a:grpSpLocks/>
            </p:cNvGrpSpPr>
            <p:nvPr/>
          </p:nvGrpSpPr>
          <p:grpSpPr bwMode="auto">
            <a:xfrm>
              <a:off x="2016" y="1488"/>
              <a:ext cx="288" cy="428"/>
              <a:chOff x="1728" y="2448"/>
              <a:chExt cx="288" cy="428"/>
            </a:xfrm>
          </p:grpSpPr>
          <p:sp>
            <p:nvSpPr>
              <p:cNvPr id="8267" name="Text Box 30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8268" name="Line 31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Text Box 32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5</a:t>
                </a:r>
              </a:p>
            </p:txBody>
          </p:sp>
        </p:grpSp>
      </p:grp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2743200" y="2473325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E20000"/>
                </a:solidFill>
                <a:latin typeface="Arial" charset="0"/>
              </a:rPr>
              <a:t>&gt;</a:t>
            </a:r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990600" y="2971800"/>
            <a:ext cx="683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E20000"/>
                </a:solidFill>
                <a:latin typeface="Arial" charset="0"/>
              </a:rPr>
              <a:t>Nếu tử số lớn h</a:t>
            </a:r>
            <a:r>
              <a:rPr lang="vi-VN" sz="2400">
                <a:solidFill>
                  <a:srgbClr val="E20000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E20000"/>
                </a:solidFill>
                <a:latin typeface="Arial" charset="0"/>
              </a:rPr>
              <a:t>n mẫu số thì phân số lớn h</a:t>
            </a:r>
            <a:r>
              <a:rPr lang="vi-VN" sz="2400">
                <a:solidFill>
                  <a:srgbClr val="E20000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E20000"/>
                </a:solidFill>
                <a:latin typeface="Arial" charset="0"/>
              </a:rPr>
              <a:t>n 1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609600" y="3581400"/>
            <a:ext cx="65532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9900CC"/>
                </a:solidFill>
                <a:latin typeface="Arial" charset="0"/>
              </a:rPr>
              <a:t>b) So sánh các phân số sau với 1:</a:t>
            </a:r>
          </a:p>
        </p:txBody>
      </p:sp>
      <p:sp>
        <p:nvSpPr>
          <p:cNvPr id="51236" name="Rectangle 36"/>
          <p:cNvSpPr>
            <a:spLocks noChangeArrowheads="1"/>
          </p:cNvSpPr>
          <p:nvPr/>
        </p:nvSpPr>
        <p:spPr bwMode="auto">
          <a:xfrm>
            <a:off x="4800600" y="12192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rgbClr val="E20000"/>
                </a:solidFill>
                <a:latin typeface="Arial" charset="0"/>
              </a:rPr>
              <a:t>=</a:t>
            </a:r>
          </a:p>
        </p:txBody>
      </p:sp>
      <p:sp>
        <p:nvSpPr>
          <p:cNvPr id="51237" name="Text Box 37"/>
          <p:cNvSpPr txBox="1">
            <a:spLocks noChangeArrowheads="1"/>
          </p:cNvSpPr>
          <p:nvPr/>
        </p:nvSpPr>
        <p:spPr bwMode="auto">
          <a:xfrm>
            <a:off x="5981700" y="1371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E20000"/>
                </a:solidFill>
                <a:latin typeface="Arial" charset="0"/>
              </a:rPr>
              <a:t>nên</a:t>
            </a:r>
          </a:p>
        </p:txBody>
      </p: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6781800" y="1181100"/>
            <a:ext cx="457200" cy="711200"/>
            <a:chOff x="1728" y="2448"/>
            <a:chExt cx="288" cy="407"/>
          </a:xfrm>
        </p:grpSpPr>
        <p:sp>
          <p:nvSpPr>
            <p:cNvPr id="8262" name="Text Box 39"/>
            <p:cNvSpPr txBox="1">
              <a:spLocks noChangeArrowheads="1"/>
            </p:cNvSpPr>
            <p:nvPr/>
          </p:nvSpPr>
          <p:spPr bwMode="auto">
            <a:xfrm>
              <a:off x="1776" y="2448"/>
              <a:ext cx="24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E2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263" name="Line 40"/>
            <p:cNvSpPr>
              <a:spLocks noChangeShapeType="1"/>
            </p:cNvSpPr>
            <p:nvPr/>
          </p:nvSpPr>
          <p:spPr bwMode="auto">
            <a:xfrm>
              <a:off x="1728" y="266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4" name="Text Box 41"/>
            <p:cNvSpPr txBox="1">
              <a:spLocks noChangeArrowheads="1"/>
            </p:cNvSpPr>
            <p:nvPr/>
          </p:nvSpPr>
          <p:spPr bwMode="auto">
            <a:xfrm>
              <a:off x="1776" y="2645"/>
              <a:ext cx="19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E20000"/>
                  </a:solidFill>
                  <a:latin typeface="Arial" charset="0"/>
                </a:rPr>
                <a:t>5</a:t>
              </a:r>
            </a:p>
          </p:txBody>
        </p:sp>
      </p:grpSp>
      <p:sp>
        <p:nvSpPr>
          <p:cNvPr id="51242" name="Rectangle 42"/>
          <p:cNvSpPr>
            <a:spLocks noChangeArrowheads="1"/>
          </p:cNvSpPr>
          <p:nvPr/>
        </p:nvSpPr>
        <p:spPr bwMode="auto">
          <a:xfrm>
            <a:off x="7239000" y="12192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rgbClr val="E20000"/>
                </a:solidFill>
                <a:latin typeface="Arial" charset="0"/>
              </a:rPr>
              <a:t>&lt;</a:t>
            </a:r>
          </a:p>
        </p:txBody>
      </p:sp>
      <p:sp>
        <p:nvSpPr>
          <p:cNvPr id="51243" name="Text Box 43"/>
          <p:cNvSpPr txBox="1">
            <a:spLocks noChangeArrowheads="1"/>
          </p:cNvSpPr>
          <p:nvPr/>
        </p:nvSpPr>
        <p:spPr bwMode="auto">
          <a:xfrm>
            <a:off x="1695450" y="4419600"/>
            <a:ext cx="79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1</a:t>
            </a:r>
          </a:p>
        </p:txBody>
      </p:sp>
      <p:sp>
        <p:nvSpPr>
          <p:cNvPr id="51244" name="Text Box 44"/>
          <p:cNvSpPr txBox="1">
            <a:spLocks noChangeArrowheads="1"/>
          </p:cNvSpPr>
          <p:nvPr/>
        </p:nvSpPr>
        <p:spPr bwMode="auto">
          <a:xfrm>
            <a:off x="1724025" y="4724400"/>
            <a:ext cx="31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51245" name="Text Box 45"/>
          <p:cNvSpPr txBox="1">
            <a:spLocks noChangeArrowheads="1"/>
          </p:cNvSpPr>
          <p:nvPr/>
        </p:nvSpPr>
        <p:spPr bwMode="auto">
          <a:xfrm>
            <a:off x="2286000" y="4495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1</a:t>
            </a:r>
          </a:p>
        </p:txBody>
      </p:sp>
      <p:sp>
        <p:nvSpPr>
          <p:cNvPr id="51246" name="Rectangle 46"/>
          <p:cNvSpPr>
            <a:spLocks noChangeArrowheads="1"/>
          </p:cNvSpPr>
          <p:nvPr/>
        </p:nvSpPr>
        <p:spPr bwMode="auto">
          <a:xfrm>
            <a:off x="2341563" y="4495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51247" name="Text Box 47"/>
          <p:cNvSpPr txBox="1">
            <a:spLocks noChangeArrowheads="1"/>
          </p:cNvSpPr>
          <p:nvPr/>
        </p:nvSpPr>
        <p:spPr bwMode="auto">
          <a:xfrm>
            <a:off x="1752600" y="5105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6</a:t>
            </a:r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1752600" y="5486400"/>
            <a:ext cx="31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5</a:t>
            </a:r>
          </a:p>
        </p:txBody>
      </p:sp>
      <p:sp>
        <p:nvSpPr>
          <p:cNvPr id="51249" name="Text Box 49"/>
          <p:cNvSpPr txBox="1">
            <a:spLocks noChangeArrowheads="1"/>
          </p:cNvSpPr>
          <p:nvPr/>
        </p:nvSpPr>
        <p:spPr bwMode="auto">
          <a:xfrm>
            <a:off x="2646363" y="5257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1</a:t>
            </a:r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5603875" y="5195888"/>
            <a:ext cx="776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9</a:t>
            </a:r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5611813" y="5500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9</a:t>
            </a:r>
          </a:p>
        </p:txBody>
      </p:sp>
      <p:sp>
        <p:nvSpPr>
          <p:cNvPr id="51252" name="Text Box 52"/>
          <p:cNvSpPr txBox="1">
            <a:spLocks noChangeArrowheads="1"/>
          </p:cNvSpPr>
          <p:nvPr/>
        </p:nvSpPr>
        <p:spPr bwMode="auto">
          <a:xfrm>
            <a:off x="6400800" y="5257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1</a:t>
            </a:r>
          </a:p>
        </p:txBody>
      </p:sp>
      <p:sp>
        <p:nvSpPr>
          <p:cNvPr id="51253" name="Rectangle 53"/>
          <p:cNvSpPr>
            <a:spLocks noChangeArrowheads="1"/>
          </p:cNvSpPr>
          <p:nvPr/>
        </p:nvSpPr>
        <p:spPr bwMode="auto">
          <a:xfrm>
            <a:off x="6362700" y="5181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51254" name="Rectangle 54"/>
          <p:cNvSpPr>
            <a:spLocks noChangeArrowheads="1"/>
          </p:cNvSpPr>
          <p:nvPr/>
        </p:nvSpPr>
        <p:spPr bwMode="auto">
          <a:xfrm>
            <a:off x="2341563" y="5257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51255" name="Text Box 55"/>
          <p:cNvSpPr txBox="1">
            <a:spLocks noChangeArrowheads="1"/>
          </p:cNvSpPr>
          <p:nvPr/>
        </p:nvSpPr>
        <p:spPr bwMode="auto">
          <a:xfrm>
            <a:off x="1752600" y="5943600"/>
            <a:ext cx="79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7</a:t>
            </a:r>
          </a:p>
        </p:txBody>
      </p:sp>
      <p:sp>
        <p:nvSpPr>
          <p:cNvPr id="51256" name="Text Box 56"/>
          <p:cNvSpPr txBox="1">
            <a:spLocks noChangeArrowheads="1"/>
          </p:cNvSpPr>
          <p:nvPr/>
        </p:nvSpPr>
        <p:spPr bwMode="auto">
          <a:xfrm>
            <a:off x="1716088" y="6338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3</a:t>
            </a:r>
          </a:p>
        </p:txBody>
      </p:sp>
      <p:sp>
        <p:nvSpPr>
          <p:cNvPr id="51257" name="Text Box 57"/>
          <p:cNvSpPr txBox="1">
            <a:spLocks noChangeArrowheads="1"/>
          </p:cNvSpPr>
          <p:nvPr/>
        </p:nvSpPr>
        <p:spPr bwMode="auto">
          <a:xfrm>
            <a:off x="2365375" y="6102350"/>
            <a:ext cx="11191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1</a:t>
            </a:r>
          </a:p>
        </p:txBody>
      </p:sp>
      <p:sp>
        <p:nvSpPr>
          <p:cNvPr id="51258" name="Text Box 58"/>
          <p:cNvSpPr txBox="1">
            <a:spLocks noChangeArrowheads="1"/>
          </p:cNvSpPr>
          <p:nvPr/>
        </p:nvSpPr>
        <p:spPr bwMode="auto">
          <a:xfrm>
            <a:off x="5568950" y="4267200"/>
            <a:ext cx="79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4</a:t>
            </a:r>
          </a:p>
        </p:txBody>
      </p:sp>
      <p:sp>
        <p:nvSpPr>
          <p:cNvPr id="51259" name="Text Box 59"/>
          <p:cNvSpPr txBox="1">
            <a:spLocks noChangeArrowheads="1"/>
          </p:cNvSpPr>
          <p:nvPr/>
        </p:nvSpPr>
        <p:spPr bwMode="auto">
          <a:xfrm>
            <a:off x="5568950" y="4579938"/>
            <a:ext cx="312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5</a:t>
            </a:r>
          </a:p>
        </p:txBody>
      </p:sp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6227763" y="4419600"/>
            <a:ext cx="10874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1</a:t>
            </a:r>
          </a:p>
        </p:txBody>
      </p:sp>
      <p:sp>
        <p:nvSpPr>
          <p:cNvPr id="51261" name="Text Box 61"/>
          <p:cNvSpPr txBox="1">
            <a:spLocks noChangeArrowheads="1"/>
          </p:cNvSpPr>
          <p:nvPr/>
        </p:nvSpPr>
        <p:spPr bwMode="auto">
          <a:xfrm>
            <a:off x="5638800" y="5867400"/>
            <a:ext cx="79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12</a:t>
            </a:r>
          </a:p>
        </p:txBody>
      </p:sp>
      <p:sp>
        <p:nvSpPr>
          <p:cNvPr id="51262" name="Text Box 62"/>
          <p:cNvSpPr txBox="1">
            <a:spLocks noChangeArrowheads="1"/>
          </p:cNvSpPr>
          <p:nvPr/>
        </p:nvSpPr>
        <p:spPr bwMode="auto">
          <a:xfrm>
            <a:off x="5715000" y="624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7</a:t>
            </a:r>
          </a:p>
        </p:txBody>
      </p:sp>
      <p:sp>
        <p:nvSpPr>
          <p:cNvPr id="51263" name="Text Box 63"/>
          <p:cNvSpPr txBox="1">
            <a:spLocks noChangeArrowheads="1"/>
          </p:cNvSpPr>
          <p:nvPr/>
        </p:nvSpPr>
        <p:spPr bwMode="auto">
          <a:xfrm>
            <a:off x="6553200" y="6019800"/>
            <a:ext cx="833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1</a:t>
            </a:r>
          </a:p>
        </p:txBody>
      </p:sp>
      <p:sp>
        <p:nvSpPr>
          <p:cNvPr id="51264" name="Rectangle 64"/>
          <p:cNvSpPr>
            <a:spLocks noChangeArrowheads="1"/>
          </p:cNvSpPr>
          <p:nvPr/>
        </p:nvSpPr>
        <p:spPr bwMode="auto">
          <a:xfrm>
            <a:off x="6399213" y="43815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51265" name="Rectangle 65"/>
          <p:cNvSpPr>
            <a:spLocks noChangeArrowheads="1"/>
          </p:cNvSpPr>
          <p:nvPr/>
        </p:nvSpPr>
        <p:spPr bwMode="auto">
          <a:xfrm>
            <a:off x="6380163" y="5943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51266" name="Rectangle 66"/>
          <p:cNvSpPr>
            <a:spLocks noChangeArrowheads="1"/>
          </p:cNvSpPr>
          <p:nvPr/>
        </p:nvSpPr>
        <p:spPr bwMode="auto">
          <a:xfrm>
            <a:off x="2362200" y="6019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51267" name="Line 67"/>
          <p:cNvSpPr>
            <a:spLocks noChangeShapeType="1"/>
          </p:cNvSpPr>
          <p:nvPr/>
        </p:nvSpPr>
        <p:spPr bwMode="auto">
          <a:xfrm>
            <a:off x="1655763" y="47815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8" name="Line 68"/>
          <p:cNvSpPr>
            <a:spLocks noChangeShapeType="1"/>
          </p:cNvSpPr>
          <p:nvPr/>
        </p:nvSpPr>
        <p:spPr bwMode="auto">
          <a:xfrm>
            <a:off x="5541963" y="46101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9" name="Line 69"/>
          <p:cNvSpPr>
            <a:spLocks noChangeShapeType="1"/>
          </p:cNvSpPr>
          <p:nvPr/>
        </p:nvSpPr>
        <p:spPr bwMode="auto">
          <a:xfrm>
            <a:off x="1676400" y="5486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0" name="Line 70"/>
          <p:cNvSpPr>
            <a:spLocks noChangeShapeType="1"/>
          </p:cNvSpPr>
          <p:nvPr/>
        </p:nvSpPr>
        <p:spPr bwMode="auto">
          <a:xfrm>
            <a:off x="5541963" y="55245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1" name="Line 71"/>
          <p:cNvSpPr>
            <a:spLocks noChangeShapeType="1"/>
          </p:cNvSpPr>
          <p:nvPr/>
        </p:nvSpPr>
        <p:spPr bwMode="auto">
          <a:xfrm>
            <a:off x="1676400" y="632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2" name="Line 72"/>
          <p:cNvSpPr>
            <a:spLocks noChangeShapeType="1"/>
          </p:cNvSpPr>
          <p:nvPr/>
        </p:nvSpPr>
        <p:spPr bwMode="auto">
          <a:xfrm>
            <a:off x="5562600" y="624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3" name="Text Box 73"/>
          <p:cNvSpPr txBox="1">
            <a:spLocks noChangeArrowheads="1"/>
          </p:cNvSpPr>
          <p:nvPr/>
        </p:nvSpPr>
        <p:spPr bwMode="auto">
          <a:xfrm>
            <a:off x="5791200" y="2438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E20000"/>
                </a:solidFill>
                <a:latin typeface="Arial" charset="0"/>
              </a:rPr>
              <a:t>nên</a:t>
            </a:r>
          </a:p>
        </p:txBody>
      </p:sp>
      <p:grpSp>
        <p:nvGrpSpPr>
          <p:cNvPr id="11" name="Group 74"/>
          <p:cNvGrpSpPr>
            <a:grpSpLocks/>
          </p:cNvGrpSpPr>
          <p:nvPr/>
        </p:nvGrpSpPr>
        <p:grpSpPr bwMode="auto">
          <a:xfrm>
            <a:off x="6477000" y="2341563"/>
            <a:ext cx="457200" cy="679450"/>
            <a:chOff x="1728" y="2448"/>
            <a:chExt cx="288" cy="428"/>
          </a:xfrm>
        </p:grpSpPr>
        <p:sp>
          <p:nvSpPr>
            <p:cNvPr id="8259" name="Text Box 75"/>
            <p:cNvSpPr txBox="1">
              <a:spLocks noChangeArrowheads="1"/>
            </p:cNvSpPr>
            <p:nvPr/>
          </p:nvSpPr>
          <p:spPr bwMode="auto">
            <a:xfrm>
              <a:off x="1776" y="24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E2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8260" name="Line 76"/>
            <p:cNvSpPr>
              <a:spLocks noChangeShapeType="1"/>
            </p:cNvSpPr>
            <p:nvPr/>
          </p:nvSpPr>
          <p:spPr bwMode="auto">
            <a:xfrm>
              <a:off x="1728" y="266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Text Box 77"/>
            <p:cNvSpPr txBox="1">
              <a:spLocks noChangeArrowheads="1"/>
            </p:cNvSpPr>
            <p:nvPr/>
          </p:nvSpPr>
          <p:spPr bwMode="auto">
            <a:xfrm>
              <a:off x="1776" y="264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E20000"/>
                  </a:solidFill>
                  <a:latin typeface="Arial" charset="0"/>
                </a:rPr>
                <a:t>5</a:t>
              </a:r>
            </a:p>
          </p:txBody>
        </p:sp>
      </p:grpSp>
      <p:sp>
        <p:nvSpPr>
          <p:cNvPr id="51278" name="Text Box 78"/>
          <p:cNvSpPr txBox="1">
            <a:spLocks noChangeArrowheads="1"/>
          </p:cNvSpPr>
          <p:nvPr/>
        </p:nvSpPr>
        <p:spPr bwMode="auto">
          <a:xfrm>
            <a:off x="7029450" y="242728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E20000"/>
                </a:solidFill>
                <a:latin typeface="Arial" charset="0"/>
              </a:rPr>
              <a:t>      </a:t>
            </a:r>
            <a:r>
              <a:rPr lang="en-US" sz="2400">
                <a:solidFill>
                  <a:srgbClr val="E20000"/>
                </a:solidFill>
                <a:latin typeface="Arial" charset="0"/>
              </a:rPr>
              <a:t>1 </a:t>
            </a:r>
          </a:p>
        </p:txBody>
      </p:sp>
      <p:sp>
        <p:nvSpPr>
          <p:cNvPr id="51279" name="Rectangle 79"/>
          <p:cNvSpPr>
            <a:spLocks noChangeArrowheads="1"/>
          </p:cNvSpPr>
          <p:nvPr/>
        </p:nvSpPr>
        <p:spPr bwMode="auto">
          <a:xfrm>
            <a:off x="7010400" y="23622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rgbClr val="E20000"/>
                </a:solidFill>
                <a:latin typeface="Arial" charset="0"/>
              </a:rPr>
              <a:t>&gt;</a:t>
            </a:r>
          </a:p>
        </p:txBody>
      </p:sp>
      <p:grpSp>
        <p:nvGrpSpPr>
          <p:cNvPr id="12" name="Group 80"/>
          <p:cNvGrpSpPr>
            <a:grpSpLocks/>
          </p:cNvGrpSpPr>
          <p:nvPr/>
        </p:nvGrpSpPr>
        <p:grpSpPr bwMode="auto">
          <a:xfrm>
            <a:off x="3657600" y="2362200"/>
            <a:ext cx="1981200" cy="682625"/>
            <a:chOff x="2400" y="1488"/>
            <a:chExt cx="1248" cy="426"/>
          </a:xfrm>
        </p:grpSpPr>
        <p:sp>
          <p:nvSpPr>
            <p:cNvPr id="8252" name="Text Box 81"/>
            <p:cNvSpPr txBox="1">
              <a:spLocks noChangeArrowheads="1"/>
            </p:cNvSpPr>
            <p:nvPr/>
          </p:nvSpPr>
          <p:spPr bwMode="auto">
            <a:xfrm>
              <a:off x="3264" y="1536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E20000"/>
                  </a:solidFill>
                  <a:latin typeface="Arial" charset="0"/>
                </a:rPr>
                <a:t>   </a:t>
              </a:r>
              <a:r>
                <a:rPr lang="en-US" sz="2400">
                  <a:solidFill>
                    <a:srgbClr val="E20000"/>
                  </a:solidFill>
                  <a:latin typeface="Arial" charset="0"/>
                </a:rPr>
                <a:t>1 </a:t>
              </a:r>
            </a:p>
          </p:txBody>
        </p:sp>
        <p:grpSp>
          <p:nvGrpSpPr>
            <p:cNvPr id="8253" name="Group 82"/>
            <p:cNvGrpSpPr>
              <a:grpSpLocks/>
            </p:cNvGrpSpPr>
            <p:nvPr/>
          </p:nvGrpSpPr>
          <p:grpSpPr bwMode="auto">
            <a:xfrm>
              <a:off x="2400" y="1488"/>
              <a:ext cx="672" cy="426"/>
              <a:chOff x="2400" y="1488"/>
              <a:chExt cx="672" cy="426"/>
            </a:xfrm>
          </p:grpSpPr>
          <p:sp>
            <p:nvSpPr>
              <p:cNvPr id="8254" name="Text Box 83"/>
              <p:cNvSpPr txBox="1">
                <a:spLocks noChangeArrowheads="1"/>
              </p:cNvSpPr>
              <p:nvPr/>
            </p:nvSpPr>
            <p:spPr bwMode="auto">
              <a:xfrm>
                <a:off x="2400" y="1558"/>
                <a:ext cx="384" cy="2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E20000"/>
                    </a:solidFill>
                    <a:latin typeface="Arial" charset="0"/>
                  </a:rPr>
                  <a:t>mà</a:t>
                </a:r>
              </a:p>
            </p:txBody>
          </p:sp>
          <p:grpSp>
            <p:nvGrpSpPr>
              <p:cNvPr id="8255" name="Group 84"/>
              <p:cNvGrpSpPr>
                <a:grpSpLocks/>
              </p:cNvGrpSpPr>
              <p:nvPr/>
            </p:nvGrpSpPr>
            <p:grpSpPr bwMode="auto">
              <a:xfrm>
                <a:off x="2784" y="1488"/>
                <a:ext cx="288" cy="426"/>
                <a:chOff x="1728" y="2448"/>
                <a:chExt cx="288" cy="426"/>
              </a:xfrm>
            </p:grpSpPr>
            <p:sp>
              <p:nvSpPr>
                <p:cNvPr id="8256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1776" y="2448"/>
                  <a:ext cx="240" cy="2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E20000"/>
                      </a:solidFill>
                      <a:latin typeface="Arial" charset="0"/>
                    </a:rPr>
                    <a:t>5</a:t>
                  </a:r>
                </a:p>
              </p:txBody>
            </p:sp>
            <p:sp>
              <p:nvSpPr>
                <p:cNvPr id="8257" name="Line 86"/>
                <p:cNvSpPr>
                  <a:spLocks noChangeShapeType="1"/>
                </p:cNvSpPr>
                <p:nvPr/>
              </p:nvSpPr>
              <p:spPr bwMode="auto">
                <a:xfrm>
                  <a:off x="1728" y="266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8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1776" y="2645"/>
                  <a:ext cx="196" cy="2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>
                      <a:solidFill>
                        <a:srgbClr val="E20000"/>
                      </a:solidFill>
                      <a:latin typeface="Arial" charset="0"/>
                    </a:rPr>
                    <a:t>5</a:t>
                  </a:r>
                </a:p>
              </p:txBody>
            </p:sp>
          </p:grpSp>
        </p:grpSp>
      </p:grpSp>
      <p:sp>
        <p:nvSpPr>
          <p:cNvPr id="51288" name="Rectangle 88"/>
          <p:cNvSpPr>
            <a:spLocks noChangeArrowheads="1"/>
          </p:cNvSpPr>
          <p:nvPr/>
        </p:nvSpPr>
        <p:spPr bwMode="auto">
          <a:xfrm>
            <a:off x="4724400" y="235585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rgbClr val="E20000"/>
                </a:solidFill>
                <a:latin typeface="Arial" charset="0"/>
              </a:rPr>
              <a:t>=</a:t>
            </a:r>
          </a:p>
        </p:txBody>
      </p:sp>
      <p:sp>
        <p:nvSpPr>
          <p:cNvPr id="51289" name="Rectangle 89"/>
          <p:cNvSpPr>
            <a:spLocks noChangeArrowheads="1"/>
          </p:cNvSpPr>
          <p:nvPr/>
        </p:nvSpPr>
        <p:spPr bwMode="auto">
          <a:xfrm>
            <a:off x="2341563" y="4495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&lt;</a:t>
            </a:r>
          </a:p>
        </p:txBody>
      </p:sp>
      <p:sp>
        <p:nvSpPr>
          <p:cNvPr id="51290" name="Rectangle 90"/>
          <p:cNvSpPr>
            <a:spLocks noChangeArrowheads="1"/>
          </p:cNvSpPr>
          <p:nvPr/>
        </p:nvSpPr>
        <p:spPr bwMode="auto">
          <a:xfrm>
            <a:off x="2341563" y="5257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&gt;</a:t>
            </a:r>
          </a:p>
        </p:txBody>
      </p:sp>
      <p:sp>
        <p:nvSpPr>
          <p:cNvPr id="51291" name="Rectangle 91"/>
          <p:cNvSpPr>
            <a:spLocks noChangeArrowheads="1"/>
          </p:cNvSpPr>
          <p:nvPr/>
        </p:nvSpPr>
        <p:spPr bwMode="auto">
          <a:xfrm>
            <a:off x="6362700" y="5181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=</a:t>
            </a:r>
          </a:p>
        </p:txBody>
      </p:sp>
      <p:sp>
        <p:nvSpPr>
          <p:cNvPr id="51292" name="Rectangle 92"/>
          <p:cNvSpPr>
            <a:spLocks noChangeArrowheads="1"/>
          </p:cNvSpPr>
          <p:nvPr/>
        </p:nvSpPr>
        <p:spPr bwMode="auto">
          <a:xfrm>
            <a:off x="6381750" y="4383088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&lt;</a:t>
            </a:r>
          </a:p>
        </p:txBody>
      </p:sp>
      <p:sp>
        <p:nvSpPr>
          <p:cNvPr id="51293" name="Rectangle 93"/>
          <p:cNvSpPr>
            <a:spLocks noChangeArrowheads="1"/>
          </p:cNvSpPr>
          <p:nvPr/>
        </p:nvSpPr>
        <p:spPr bwMode="auto">
          <a:xfrm>
            <a:off x="2362200" y="6019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&gt;</a:t>
            </a:r>
          </a:p>
        </p:txBody>
      </p:sp>
      <p:sp>
        <p:nvSpPr>
          <p:cNvPr id="51294" name="Rectangle 94"/>
          <p:cNvSpPr>
            <a:spLocks noChangeArrowheads="1"/>
          </p:cNvSpPr>
          <p:nvPr/>
        </p:nvSpPr>
        <p:spPr bwMode="auto">
          <a:xfrm>
            <a:off x="6380163" y="5943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1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51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1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1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1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1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1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1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1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1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1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1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1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1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1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1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1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1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1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1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1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1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1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1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1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1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1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1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51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1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1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1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1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51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1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1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1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1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51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51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1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51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1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51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5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5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5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5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5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5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5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5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5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51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51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51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5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5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5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5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5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5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5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5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0" grpId="0"/>
      <p:bldP spid="51233" grpId="0"/>
      <p:bldP spid="51234" grpId="0"/>
      <p:bldP spid="51236" grpId="0"/>
      <p:bldP spid="51242" grpId="0"/>
      <p:bldP spid="51243" grpId="0"/>
      <p:bldP spid="51244" grpId="0"/>
      <p:bldP spid="51245" grpId="0"/>
      <p:bldP spid="51246" grpId="0" animBg="1"/>
      <p:bldP spid="51247" grpId="0"/>
      <p:bldP spid="51248" grpId="0"/>
      <p:bldP spid="51249" grpId="0"/>
      <p:bldP spid="51250" grpId="0"/>
      <p:bldP spid="51251" grpId="0"/>
      <p:bldP spid="51252" grpId="0"/>
      <p:bldP spid="51253" grpId="0" animBg="1"/>
      <p:bldP spid="51254" grpId="0" animBg="1"/>
      <p:bldP spid="51255" grpId="0"/>
      <p:bldP spid="51256" grpId="0"/>
      <p:bldP spid="51257" grpId="0"/>
      <p:bldP spid="51258" grpId="0"/>
      <p:bldP spid="51259" grpId="0"/>
      <p:bldP spid="51260" grpId="0"/>
      <p:bldP spid="51261" grpId="0"/>
      <p:bldP spid="51262" grpId="0"/>
      <p:bldP spid="51263" grpId="0"/>
      <p:bldP spid="51264" grpId="0" animBg="1"/>
      <p:bldP spid="51265" grpId="0" animBg="1"/>
      <p:bldP spid="51266" grpId="0" animBg="1"/>
      <p:bldP spid="51267" grpId="0" animBg="1"/>
      <p:bldP spid="51268" grpId="0" animBg="1"/>
      <p:bldP spid="51269" grpId="0" animBg="1"/>
      <p:bldP spid="51270" grpId="0" animBg="1"/>
      <p:bldP spid="51271" grpId="0" animBg="1"/>
      <p:bldP spid="51272" grpId="0" animBg="1"/>
      <p:bldP spid="51273" grpId="0"/>
      <p:bldP spid="51278" grpId="0"/>
      <p:bldP spid="51279" grpId="0"/>
      <p:bldP spid="51288" grpId="0"/>
      <p:bldP spid="51289" grpId="0" animBg="1"/>
      <p:bldP spid="51290" grpId="0" animBg="1"/>
      <p:bldP spid="51291" grpId="0" animBg="1"/>
      <p:bldP spid="51292" grpId="0" animBg="1"/>
      <p:bldP spid="51293" grpId="0" animBg="1"/>
      <p:bldP spid="5129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CC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Bài tập 3.</a:t>
            </a:r>
            <a:endParaRPr lang="en-US" sz="1400">
              <a:latin typeface="Arial" charset="0"/>
            </a:endParaRP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28600" y="2667000"/>
            <a:ext cx="906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Viết các phân số bé h</a:t>
            </a:r>
            <a:r>
              <a:rPr lang="vi-VN" sz="2000" b="1" i="1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n 1, có mẫu số là 5 và tử số khác 0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1828800" y="4191000"/>
            <a:ext cx="533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447800" y="35052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 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V="1">
            <a:off x="3581400" y="4191000"/>
            <a:ext cx="609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200400" y="35052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 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410200" y="4191000"/>
            <a:ext cx="533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029200" y="35052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 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6629400" y="35052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 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V="1">
            <a:off x="7010400" y="4191000"/>
            <a:ext cx="533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2286000" y="381000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" charset="0"/>
              </a:rPr>
              <a:t>;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038600" y="381000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" charset="0"/>
              </a:rPr>
              <a:t>;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5791200" y="381000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" charset="0"/>
              </a:rPr>
              <a:t>;</a:t>
            </a:r>
          </a:p>
        </p:txBody>
      </p:sp>
      <p:sp>
        <p:nvSpPr>
          <p:cNvPr id="9231" name="Text Box 25"/>
          <p:cNvSpPr txBox="1">
            <a:spLocks noChangeArrowheads="1"/>
          </p:cNvSpPr>
          <p:nvPr/>
        </p:nvSpPr>
        <p:spPr bwMode="auto">
          <a:xfrm>
            <a:off x="2971800" y="60960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9232" name="Text Box 26"/>
          <p:cNvSpPr txBox="1">
            <a:spLocks noChangeArrowheads="1"/>
          </p:cNvSpPr>
          <p:nvPr/>
        </p:nvSpPr>
        <p:spPr bwMode="auto">
          <a:xfrm>
            <a:off x="533400" y="1066800"/>
            <a:ext cx="769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      </a:t>
            </a:r>
            <a:r>
              <a:rPr lang="en-US" sz="3200">
                <a:solidFill>
                  <a:schemeClr val="bg2"/>
                </a:solidFill>
                <a:latin typeface="Arial" charset="0"/>
              </a:rPr>
              <a:t>So sánh hai phân số cùng mẫu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35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35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35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235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35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235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235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235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235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235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559" grpId="0"/>
      <p:bldP spid="23560" grpId="0" animBg="1"/>
      <p:bldP spid="23561" grpId="0"/>
      <p:bldP spid="23562" grpId="0" animBg="1"/>
      <p:bldP spid="23563" grpId="0"/>
      <p:bldP spid="23564" grpId="0"/>
      <p:bldP spid="23565" grpId="0" animBg="1"/>
      <p:bldP spid="23571" grpId="0"/>
      <p:bldP spid="23572" grpId="0"/>
      <p:bldP spid="235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66800" y="2362200"/>
            <a:ext cx="838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 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762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Tìm phân số lớn nhất trong các phân số sau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209800" y="2438400"/>
            <a:ext cx="838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 8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6096000" y="2362200"/>
            <a:ext cx="838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 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648200" y="26670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 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352800" y="2438400"/>
            <a:ext cx="838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 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4114800" y="2590800"/>
            <a:ext cx="83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 ;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2743200" y="2590800"/>
            <a:ext cx="83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 ;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334000" y="2514600"/>
            <a:ext cx="83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chemeClr val="hlink"/>
                </a:solidFill>
                <a:latin typeface="Arial" charset="0"/>
              </a:rPr>
              <a:t> ;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1143000" y="30480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2286000" y="30480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429000" y="3048000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96000" y="2971800"/>
            <a:ext cx="838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1600200" y="2590800"/>
            <a:ext cx="83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 ;</a:t>
            </a:r>
          </a:p>
        </p:txBody>
      </p:sp>
      <p:sp>
        <p:nvSpPr>
          <p:cNvPr id="10256" name="Text Box 29"/>
          <p:cNvSpPr txBox="1">
            <a:spLocks noChangeArrowheads="1"/>
          </p:cNvSpPr>
          <p:nvPr/>
        </p:nvSpPr>
        <p:spPr bwMode="auto">
          <a:xfrm>
            <a:off x="1981200" y="152400"/>
            <a:ext cx="579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Trò ch</a:t>
            </a:r>
            <a:r>
              <a:rPr lang="vi-VN" sz="4000">
                <a:solidFill>
                  <a:schemeClr val="hlink"/>
                </a:solidFill>
                <a:latin typeface="Arial" charset="0"/>
              </a:rPr>
              <a:t>ơ</a:t>
            </a:r>
            <a:r>
              <a:rPr lang="en-US" sz="4000">
                <a:solidFill>
                  <a:schemeClr val="hlink"/>
                </a:solidFill>
                <a:latin typeface="Arial" charset="0"/>
              </a:rPr>
              <a:t>i nhanh và </a:t>
            </a:r>
            <a:r>
              <a:rPr lang="vi-VN" sz="4000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4000">
                <a:solidFill>
                  <a:schemeClr val="hlink"/>
                </a:solidFill>
                <a:latin typeface="Arial" charset="0"/>
              </a:rPr>
              <a:t>úng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56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256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256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256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256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256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70" decel="1000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770" decel="100000"/>
                                        <p:tgtEl>
                                          <p:spTgt spid="256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256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6" grpId="0"/>
      <p:bldP spid="25607" grpId="0"/>
      <p:bldP spid="25609" grpId="0"/>
      <p:bldP spid="25611" grpId="0"/>
      <p:bldP spid="25614" grpId="0"/>
      <p:bldP spid="25615" grpId="0"/>
      <p:bldP spid="25616" grpId="0"/>
      <p:bldP spid="25617" grpId="0" animBg="1"/>
      <p:bldP spid="25618" grpId="0" animBg="1"/>
      <p:bldP spid="25619" grpId="0" animBg="1"/>
      <p:bldP spid="25621" grpId="0" animBg="1"/>
      <p:bldP spid="25624" grpId="0"/>
    </p:bldLst>
  </p:timing>
</p:sld>
</file>

<file path=ppt/theme/theme1.xml><?xml version="1.0" encoding="utf-8"?>
<a:theme xmlns:a="http://schemas.openxmlformats.org/drawingml/2006/main" name="Ocean">
  <a:themeElements>
    <a:clrScheme name="Ocean 2">
      <a:dk1>
        <a:srgbClr val="000066"/>
      </a:dk1>
      <a:lt1>
        <a:srgbClr val="FFFFFF"/>
      </a:lt1>
      <a:dk2>
        <a:srgbClr val="5D93FF"/>
      </a:dk2>
      <a:lt2>
        <a:srgbClr val="FFFFFF"/>
      </a:lt2>
      <a:accent1>
        <a:srgbClr val="6666FF"/>
      </a:accent1>
      <a:accent2>
        <a:srgbClr val="9999FF"/>
      </a:accent2>
      <a:accent3>
        <a:srgbClr val="B6C8F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</TotalTime>
  <Words>412</Words>
  <Application>Microsoft Office PowerPoint</Application>
  <PresentationFormat>On-screen Show (4:3)</PresentationFormat>
  <Paragraphs>164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Tahoma</vt:lpstr>
      <vt:lpstr>Arial</vt:lpstr>
      <vt:lpstr>Wingdings</vt:lpstr>
      <vt:lpstr>Ocean</vt:lpstr>
      <vt:lpstr>Default Design</vt:lpstr>
      <vt:lpstr>Slide 1</vt:lpstr>
      <vt:lpstr>Viết phân số chỉ số sao được tô màu trong mỗi nhóm hình sau:</vt:lpstr>
      <vt:lpstr>Slide 3</vt:lpstr>
      <vt:lpstr>Slide 4</vt:lpstr>
      <vt:lpstr>Slide 5</vt:lpstr>
      <vt:lpstr>Slide 6</vt:lpstr>
      <vt:lpstr>Slide 7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KÍNH CHAØO QUÍ THAÀY COÂ</dc:title>
  <dc:creator>Windows xp sp2 Full</dc:creator>
  <cp:lastModifiedBy>CSTeam</cp:lastModifiedBy>
  <cp:revision>38</cp:revision>
  <dcterms:created xsi:type="dcterms:W3CDTF">2009-02-04T00:02:47Z</dcterms:created>
  <dcterms:modified xsi:type="dcterms:W3CDTF">2016-06-30T02:14:28Z</dcterms:modified>
</cp:coreProperties>
</file>